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5"/>
  </p:notesMasterIdLst>
  <p:handoutMasterIdLst>
    <p:handoutMasterId r:id="rId16"/>
  </p:handoutMasterIdLst>
  <p:sldIdLst>
    <p:sldId id="347" r:id="rId2"/>
    <p:sldId id="339" r:id="rId3"/>
    <p:sldId id="353" r:id="rId4"/>
    <p:sldId id="354" r:id="rId5"/>
    <p:sldId id="355" r:id="rId6"/>
    <p:sldId id="356" r:id="rId7"/>
    <p:sldId id="357" r:id="rId8"/>
    <p:sldId id="358" r:id="rId9"/>
    <p:sldId id="359" r:id="rId10"/>
    <p:sldId id="360" r:id="rId11"/>
    <p:sldId id="361" r:id="rId12"/>
    <p:sldId id="362" r:id="rId13"/>
    <p:sldId id="363"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6" autoAdjust="0"/>
    <p:restoredTop sz="86400" autoAdjust="0"/>
  </p:normalViewPr>
  <p:slideViewPr>
    <p:cSldViewPr>
      <p:cViewPr varScale="1">
        <p:scale>
          <a:sx n="60" d="100"/>
          <a:sy n="60" d="100"/>
        </p:scale>
        <p:origin x="1392"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457200" y="5562600"/>
            <a:ext cx="8305800" cy="60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4" name="Content Placeholder 3"/>
          <p:cNvSpPr>
            <a:spLocks noGrp="1"/>
          </p:cNvSpPr>
          <p:nvPr>
            <p:ph sz="quarter" idx="12"/>
          </p:nvPr>
        </p:nvSpPr>
        <p:spPr>
          <a:xfrm>
            <a:off x="533400" y="1447800"/>
            <a:ext cx="7239000" cy="304800"/>
          </a:xfrm>
        </p:spPr>
        <p:txBody>
          <a:bodyPr/>
          <a:lstStyle/>
          <a:p>
            <a:pPr lvl="0"/>
            <a:endParaRPr lang="en-US" dirty="0"/>
          </a:p>
        </p:txBody>
      </p:sp>
      <p:sp>
        <p:nvSpPr>
          <p:cNvPr id="8" name="Content Placeholder 7"/>
          <p:cNvSpPr>
            <a:spLocks noGrp="1"/>
          </p:cNvSpPr>
          <p:nvPr>
            <p:ph sz="quarter" idx="10"/>
          </p:nvPr>
        </p:nvSpPr>
        <p:spPr>
          <a:xfrm>
            <a:off x="247305" y="1875972"/>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886363"/>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3"/>
          </p:nvPr>
        </p:nvSpPr>
        <p:spPr>
          <a:xfrm>
            <a:off x="685800" y="5943600"/>
            <a:ext cx="7010400" cy="228600"/>
          </a:xfrm>
        </p:spPr>
        <p:txBody>
          <a:bodyPr/>
          <a:lstStyle/>
          <a:p>
            <a:pPr lvl="0"/>
            <a:endParaRPr lang="en-US" dirty="0"/>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6788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 id="2147483704" r:id="rId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a:solidFill>
                  <a:schemeClr val="bg1"/>
                </a:solidFill>
              </a:rPr>
              <a:t>Section </a:t>
            </a:r>
            <a:r>
              <a:rPr lang="en-US" b="1" dirty="0" smtClean="0">
                <a:solidFill>
                  <a:schemeClr val="bg1"/>
                </a:solidFill>
              </a:rPr>
              <a:t>5.6</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5</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the log transformation work for Boxes</a:t>
            </a:r>
            <a:r>
              <a:rPr lang="en-US" dirty="0" smtClean="0"/>
              <a: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247304" y="1407392"/>
                <a:ext cx="8515695" cy="4805217"/>
              </a:xfrm>
            </p:spPr>
            <p:txBody>
              <a:bodyPr>
                <a:noAutofit/>
              </a:bodyPr>
              <a:lstStyle/>
              <a:p>
                <a:pPr marL="0" indent="0">
                  <a:spcAft>
                    <a:spcPts val="1200"/>
                  </a:spcAft>
                  <a:buNone/>
                </a:pPr>
                <a:r>
                  <a:rPr lang="en-US" dirty="0" smtClean="0">
                    <a:solidFill>
                      <a:schemeClr val="tx1"/>
                    </a:solidFill>
                  </a:rPr>
                  <a:t>Note: This diagnostic plot may also help to suggest a transformation that helps with </a:t>
                </a:r>
                <a:r>
                  <a:rPr lang="en-US" dirty="0">
                    <a:solidFill>
                      <a:schemeClr val="tx1"/>
                    </a:solidFill>
                  </a:rPr>
                  <a:t>skewness (see MetroCommutes and VisualVerbal examples in the text</a:t>
                </a:r>
                <a:r>
                  <a:rPr lang="en-US" dirty="0" smtClean="0">
                    <a:solidFill>
                      <a:schemeClr val="tx1"/>
                    </a:solidFill>
                  </a:rPr>
                  <a:t>).</a:t>
                </a:r>
              </a:p>
              <a:p>
                <a:pPr marL="0" indent="0">
                  <a:buNone/>
                </a:pPr>
                <a:r>
                  <a:rPr lang="en-US" dirty="0" smtClean="0">
                    <a:solidFill>
                      <a:schemeClr val="tx1"/>
                    </a:solidFill>
                  </a:rPr>
                  <a:t>BUT: If </a:t>
                </a:r>
                <a:r>
                  <a:rPr lang="en-US" dirty="0">
                    <a:solidFill>
                      <a:schemeClr val="tx1"/>
                    </a:solidFill>
                  </a:rPr>
                  <a:t>the plot of </a:t>
                </a:r>
                <a14:m>
                  <m:oMath xmlns:m="http://schemas.openxmlformats.org/officeDocument/2006/math">
                    <m:r>
                      <m:rPr>
                        <m:sty m:val="p"/>
                      </m:rPr>
                      <a:rPr lang="en-US">
                        <a:solidFill>
                          <a:schemeClr val="tx1"/>
                        </a:solidFill>
                        <a:latin typeface="Cambria Math" panose="02040503050406030204" pitchFamily="18" charset="0"/>
                      </a:rPr>
                      <m:t>log</m:t>
                    </m:r>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𝑠</m:t>
                        </m:r>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oMath>
                </a14:m>
                <a:r>
                  <a:rPr lang="en-US" dirty="0">
                    <a:solidFill>
                      <a:schemeClr val="tx1"/>
                    </a:solidFill>
                  </a:rPr>
                  <a:t> versus </a:t>
                </a:r>
                <a14:m>
                  <m:oMath xmlns:m="http://schemas.openxmlformats.org/officeDocument/2006/math">
                    <m:r>
                      <m:rPr>
                        <m:sty m:val="p"/>
                      </m:rPr>
                      <a:rPr lang="en-US">
                        <a:solidFill>
                          <a:schemeClr val="tx1"/>
                        </a:solidFill>
                        <a:latin typeface="Cambria Math" panose="02040503050406030204" pitchFamily="18" charset="0"/>
                      </a:rPr>
                      <m:t>log</m:t>
                    </m:r>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acc>
                          <m:accPr>
                            <m:chr m:val="̅"/>
                            <m:ctrlPr>
                              <a:rPr lang="en-US" i="1">
                                <a:solidFill>
                                  <a:schemeClr val="tx1"/>
                                </a:solidFill>
                                <a:latin typeface="Cambria Math" panose="02040503050406030204" pitchFamily="18" charset="0"/>
                              </a:rPr>
                            </m:ctrlPr>
                          </m:accPr>
                          <m:e>
                            <m:r>
                              <a:rPr lang="en-US" i="1">
                                <a:solidFill>
                                  <a:schemeClr val="tx1"/>
                                </a:solidFill>
                                <a:latin typeface="Cambria Math" panose="02040503050406030204" pitchFamily="18" charset="0"/>
                              </a:rPr>
                              <m:t>𝑦</m:t>
                            </m:r>
                          </m:e>
                        </m:acc>
                      </m:e>
                      <m:sub>
                        <m:r>
                          <a:rPr lang="en-US" i="1">
                            <a:solidFill>
                              <a:schemeClr val="tx1"/>
                            </a:solidFill>
                            <a:latin typeface="Cambria Math" panose="02040503050406030204" pitchFamily="18" charset="0"/>
                          </a:rPr>
                          <m:t>𝑖</m:t>
                        </m:r>
                      </m:sub>
                    </m:sSub>
                    <m:r>
                      <a:rPr lang="en-US" i="1">
                        <a:solidFill>
                          <a:schemeClr val="tx1"/>
                        </a:solidFill>
                        <a:latin typeface="Cambria Math" panose="02040503050406030204" pitchFamily="18" charset="0"/>
                      </a:rPr>
                      <m:t>)</m:t>
                    </m:r>
                  </m:oMath>
                </a14:m>
                <a:r>
                  <a:rPr lang="en-US" dirty="0">
                    <a:solidFill>
                      <a:schemeClr val="tx1"/>
                    </a:solidFill>
                  </a:rPr>
                  <a:t> is not very linear, a power transformation might not be very helpful</a:t>
                </a:r>
                <a:r>
                  <a:rPr lang="en-US" dirty="0" smtClean="0">
                    <a:solidFill>
                      <a:schemeClr val="tx1"/>
                    </a:solidFill>
                  </a:rPr>
                  <a:t>.</a:t>
                </a:r>
                <a:endParaRPr lang="en-US" dirty="0">
                  <a:solidFill>
                    <a:schemeClr val="tx1"/>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15695" cy="4805217"/>
              </a:xfrm>
              <a:blipFill rotWithShape="1">
                <a:blip r:embed="rId3"/>
                <a:stretch>
                  <a:fillRect l="-1289" t="-1142" r="-1934"/>
                </a:stretch>
              </a:blipFill>
            </p:spPr>
            <p:txBody>
              <a:bodyPr/>
              <a:lstStyle/>
              <a:p>
                <a:r>
                  <a:rPr lang="en-US">
                    <a:noFill/>
                  </a:rPr>
                  <a:t> </a:t>
                </a:r>
              </a:p>
            </p:txBody>
          </p:sp>
        </mc:Fallback>
      </mc:AlternateContent>
    </p:spTree>
    <p:extLst>
      <p:ext uri="{BB962C8B-B14F-4D97-AF65-F5344CB8AC3E}">
        <p14:creationId xmlns:p14="http://schemas.microsoft.com/office/powerpoint/2010/main" val="1471817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Five Students</a:t>
            </a:r>
            <a:br>
              <a:rPr lang="en-US" dirty="0"/>
            </a:br>
            <a:r>
              <a:rPr lang="en-US" dirty="0"/>
              <a:t>(with FourExams data)</a:t>
            </a:r>
          </a:p>
        </p:txBody>
      </p:sp>
      <p:graphicFrame>
        <p:nvGraphicFramePr>
          <p:cNvPr id="14" name="Table Placeholder 13"/>
          <p:cNvGraphicFramePr>
            <a:graphicFrameLocks noGrp="1"/>
          </p:cNvGraphicFramePr>
          <p:nvPr>
            <p:ph type="tbl" sz="quarter" idx="12"/>
            <p:extLst>
              <p:ext uri="{D42A27DB-BD31-4B8C-83A1-F6EECF244321}">
                <p14:modId xmlns:p14="http://schemas.microsoft.com/office/powerpoint/2010/main" val="599747745"/>
              </p:ext>
            </p:extLst>
          </p:nvPr>
        </p:nvGraphicFramePr>
        <p:xfrm>
          <a:off x="2305050" y="1619250"/>
          <a:ext cx="4101021" cy="1854200"/>
        </p:xfrm>
        <a:graphic>
          <a:graphicData uri="http://schemas.openxmlformats.org/drawingml/2006/table">
            <a:tbl>
              <a:tblPr firstRow="1" bandRow="1">
                <a:tableStyleId>{5940675A-B579-460E-94D1-54222C63F5DA}</a:tableStyleId>
              </a:tblPr>
              <a:tblGrid>
                <a:gridCol w="779780"/>
                <a:gridCol w="953008"/>
                <a:gridCol w="813118"/>
                <a:gridCol w="749935"/>
                <a:gridCol w="805180"/>
              </a:tblGrid>
              <a:tr h="370840">
                <a:tc>
                  <a:txBody>
                    <a:bodyPr/>
                    <a:lstStyle/>
                    <a:p>
                      <a:r>
                        <a:rPr lang="en-US" dirty="0" smtClean="0">
                          <a:latin typeface="Arial" pitchFamily="34" charset="0"/>
                          <a:cs typeface="Arial" pitchFamily="34" charset="0"/>
                        </a:rPr>
                        <a:t>Adam</a:t>
                      </a:r>
                      <a:endParaRPr lang="en-US" dirty="0">
                        <a:latin typeface="Arial" pitchFamily="34" charset="0"/>
                        <a:cs typeface="Arial" pitchFamily="34" charset="0"/>
                      </a:endParaRPr>
                    </a:p>
                  </a:txBody>
                  <a:tcPr/>
                </a:tc>
                <a:tc>
                  <a:txBody>
                    <a:bodyPr/>
                    <a:lstStyle/>
                    <a:p>
                      <a:r>
                        <a:rPr lang="en-US" dirty="0" smtClean="0">
                          <a:latin typeface="Arial" pitchFamily="34" charset="0"/>
                          <a:cs typeface="Arial" pitchFamily="34" charset="0"/>
                        </a:rPr>
                        <a:t>Brenda </a:t>
                      </a:r>
                      <a:endParaRPr lang="en-US" dirty="0">
                        <a:latin typeface="Arial" pitchFamily="34" charset="0"/>
                        <a:cs typeface="Arial" pitchFamily="34" charset="0"/>
                      </a:endParaRPr>
                    </a:p>
                  </a:txBody>
                  <a:tcPr/>
                </a:tc>
                <a:tc>
                  <a:txBody>
                    <a:bodyPr/>
                    <a:lstStyle/>
                    <a:p>
                      <a:r>
                        <a:rPr lang="en-US" dirty="0" smtClean="0">
                          <a:latin typeface="Arial" pitchFamily="34" charset="0"/>
                          <a:cs typeface="Arial" pitchFamily="34" charset="0"/>
                        </a:rPr>
                        <a:t>Cathy </a:t>
                      </a:r>
                      <a:endParaRPr lang="en-US" dirty="0">
                        <a:latin typeface="Arial" pitchFamily="34" charset="0"/>
                        <a:cs typeface="Arial" pitchFamily="34" charset="0"/>
                      </a:endParaRPr>
                    </a:p>
                  </a:txBody>
                  <a:tcPr/>
                </a:tc>
                <a:tc>
                  <a:txBody>
                    <a:bodyPr/>
                    <a:lstStyle/>
                    <a:p>
                      <a:r>
                        <a:rPr lang="en-US" dirty="0" smtClean="0">
                          <a:latin typeface="Arial" pitchFamily="34" charset="0"/>
                          <a:cs typeface="Arial" pitchFamily="34" charset="0"/>
                        </a:rPr>
                        <a:t>Dave </a:t>
                      </a:r>
                      <a:endParaRPr lang="en-US" dirty="0">
                        <a:latin typeface="Arial" pitchFamily="34" charset="0"/>
                        <a:cs typeface="Arial" pitchFamily="34" charset="0"/>
                      </a:endParaRPr>
                    </a:p>
                  </a:txBody>
                  <a:tcPr/>
                </a:tc>
                <a:tc>
                  <a:txBody>
                    <a:bodyPr/>
                    <a:lstStyle/>
                    <a:p>
                      <a:r>
                        <a:rPr lang="en-US" dirty="0" smtClean="0">
                          <a:latin typeface="Arial" pitchFamily="34" charset="0"/>
                          <a:cs typeface="Arial" pitchFamily="34" charset="0"/>
                        </a:rPr>
                        <a:t>Emily</a:t>
                      </a:r>
                      <a:endParaRPr lang="en-US" dirty="0">
                        <a:latin typeface="Arial" pitchFamily="34" charset="0"/>
                        <a:cs typeface="Arial" pitchFamily="34" charset="0"/>
                      </a:endParaRPr>
                    </a:p>
                  </a:txBody>
                  <a:tcPr/>
                </a:tc>
              </a:tr>
              <a:tr h="370840">
                <a:tc>
                  <a:txBody>
                    <a:bodyPr/>
                    <a:lstStyle/>
                    <a:p>
                      <a:r>
                        <a:rPr lang="en-US" dirty="0" smtClean="0">
                          <a:latin typeface="Courier New" panose="02070309020205020404" pitchFamily="49" charset="0"/>
                          <a:cs typeface="Courier New" panose="02070309020205020404" pitchFamily="49" charset="0"/>
                        </a:rPr>
                        <a:t>62</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94</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68</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86</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50</a:t>
                      </a:r>
                      <a:endParaRPr lang="en-US" dirty="0">
                        <a:latin typeface="Courier New" panose="02070309020205020404" pitchFamily="49" charset="0"/>
                        <a:cs typeface="Courier New" panose="02070309020205020404" pitchFamily="49" charset="0"/>
                      </a:endParaRPr>
                    </a:p>
                  </a:txBody>
                  <a:tcPr/>
                </a:tc>
              </a:tr>
              <a:tr h="370840">
                <a:tc>
                  <a:txBody>
                    <a:bodyPr/>
                    <a:lstStyle/>
                    <a:p>
                      <a:r>
                        <a:rPr lang="en-US" dirty="0" smtClean="0">
                          <a:latin typeface="Courier New" panose="02070309020205020404" pitchFamily="49" charset="0"/>
                          <a:cs typeface="Courier New" panose="02070309020205020404" pitchFamily="49" charset="0"/>
                        </a:rPr>
                        <a:t>87</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95</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63</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97</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63</a:t>
                      </a:r>
                      <a:endParaRPr lang="en-US" dirty="0">
                        <a:latin typeface="Courier New" panose="02070309020205020404" pitchFamily="49" charset="0"/>
                        <a:cs typeface="Courier New" panose="02070309020205020404" pitchFamily="49" charset="0"/>
                      </a:endParaRPr>
                    </a:p>
                  </a:txBody>
                  <a:tcPr/>
                </a:tc>
              </a:tr>
              <a:tr h="370840">
                <a:tc>
                  <a:txBody>
                    <a:bodyPr/>
                    <a:lstStyle/>
                    <a:p>
                      <a:r>
                        <a:rPr lang="en-US" dirty="0" smtClean="0">
                          <a:latin typeface="Courier New" panose="02070309020205020404" pitchFamily="49" charset="0"/>
                          <a:cs typeface="Courier New" panose="02070309020205020404" pitchFamily="49" charset="0"/>
                        </a:rPr>
                        <a:t>74</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86</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82</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70</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28</a:t>
                      </a:r>
                      <a:endParaRPr lang="en-US" dirty="0">
                        <a:latin typeface="Courier New" panose="02070309020205020404" pitchFamily="49" charset="0"/>
                        <a:cs typeface="Courier New" panose="02070309020205020404" pitchFamily="49" charset="0"/>
                      </a:endParaRPr>
                    </a:p>
                  </a:txBody>
                  <a:tcPr/>
                </a:tc>
              </a:tr>
              <a:tr h="370840">
                <a:tc>
                  <a:txBody>
                    <a:bodyPr/>
                    <a:lstStyle/>
                    <a:p>
                      <a:r>
                        <a:rPr lang="en-US" dirty="0" smtClean="0">
                          <a:latin typeface="Courier New" panose="02070309020205020404" pitchFamily="49" charset="0"/>
                          <a:cs typeface="Courier New" panose="02070309020205020404" pitchFamily="49" charset="0"/>
                        </a:rPr>
                        <a:t>77</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89</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73</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79</a:t>
                      </a:r>
                      <a:endParaRPr lang="en-US" dirty="0">
                        <a:latin typeface="Courier New" panose="02070309020205020404" pitchFamily="49" charset="0"/>
                        <a:cs typeface="Courier New" panose="02070309020205020404" pitchFamily="49" charset="0"/>
                      </a:endParaRPr>
                    </a:p>
                  </a:txBody>
                  <a:tcPr/>
                </a:tc>
                <a:tc>
                  <a:txBody>
                    <a:bodyPr/>
                    <a:lstStyle/>
                    <a:p>
                      <a:r>
                        <a:rPr lang="en-US" dirty="0" smtClean="0">
                          <a:latin typeface="Courier New" panose="02070309020205020404" pitchFamily="49" charset="0"/>
                          <a:cs typeface="Courier New" panose="02070309020205020404" pitchFamily="49" charset="0"/>
                        </a:rPr>
                        <a:t>47</a:t>
                      </a:r>
                      <a:endParaRPr lang="en-US" dirty="0">
                        <a:latin typeface="Courier New" panose="02070309020205020404" pitchFamily="49" charset="0"/>
                        <a:cs typeface="Courier New" panose="02070309020205020404" pitchFamily="49" charset="0"/>
                      </a:endParaRPr>
                    </a:p>
                  </a:txBody>
                  <a:tcPr/>
                </a:tc>
              </a:tr>
            </a:tbl>
          </a:graphicData>
        </a:graphic>
      </p:graphicFrame>
      <p:pic>
        <p:nvPicPr>
          <p:cNvPr id="8" name="Picture 2" descr="A set of command lines and two tables with 1 row and 5 columns with headers that read, Adam; Brenda; Cathy; Dave; and Emily. &#10;Command line reads prompt, mean (Grade tilde student, data equals Four Exams)&#10;The data from the first table are as follows:&#10;Row 1. Adam: 75; Brenda: 91; Cathy: 79; Dave: 83; Emily: 47.&#10;Command line reads prompt, s d (Grade tilde Student, data equals Four Exams)&#10;The data in the second table are as follows: &#10;Row 1. Adam: 10.295630; Brenda: 4.242641; Cathy: 10.984838; Dave: 11.401754; Emily: 14.445299.&#10;The value in the second table that is under the columns, Brenda and Emily are encircled.&#10;An equation at the bottom reads, max (S subscript i) over min (S subscript i) equals 3.4 greater than 2."/>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215511" y="3728658"/>
            <a:ext cx="6570103" cy="2455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8663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Diagnostic Plot: Grade by Student</a:t>
            </a:r>
          </a:p>
        </p:txBody>
      </p:sp>
      <p:pic>
        <p:nvPicPr>
          <p:cNvPr id="8" name="Picture 2" descr="A diagnostic plot plots log means on the horizontal axis and log s d on the vertical axis. A line passes through (3.95, 2.65) and (4.55, 2.0). Five dots are plotted on the graph approximately as follows: (3.85, 2.62), (4.31, 2.4), (4.4, 2.42), (4.43, 2.43), and (4.51, 1.5). Text below the line reads: slope equals negative 1.22. Text at the bottom of the graph reads: exponent equals 1 minus left parenthesis negative 1.22 right parenthesis approximately equals 2. Try a Y squared transformati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512105" y="1464921"/>
            <a:ext cx="5669773" cy="4668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943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Grade</a:t>
            </a:r>
            <a:r>
              <a:rPr lang="en-US" baseline="30000" dirty="0"/>
              <a:t>2</a:t>
            </a:r>
            <a:r>
              <a:rPr lang="en-US" dirty="0"/>
              <a:t> versus Student</a:t>
            </a:r>
          </a:p>
        </p:txBody>
      </p:sp>
      <p:pic>
        <p:nvPicPr>
          <p:cNvPr id="8" name="Picture 2" descr="A set of command lines and a table with 5 rows and 4 columns with headers that read, Student, n, mean, and s d.&#10;Command lines read prompt, Four Exams dollar S q Grade equals Four Exams dollar Grade caret 2&#10;Prompt, fav stats (S q Grade tilde Student, data equals Four Exams)&#10;[c (“Student”, “n”, “mean”, “s d”)]&#10;The data from the table are as follows:&#10;Row 1. (1): Student: Adam; n: 4; mean: 5704.5; s d: 1531.9305&#10;Row 2. (2): Student: Brenda; n: 4; mean: 8294.5; s d: 768.9077&#10;Row 3. (3): Student: Cathy; n: 4; mean: 6331.5; s d: 1774.3943&#10;Row 4. (4): Student: Dave; n: 4; mean: 6986.5; s d: 1910.1003&#10;Row 5. (5): Student: Emily; n: 4; mean: 2365.5; sd: 1305.7484&#10;Text beside the table reads, Better, but max (S i) over min (S i) equals 2.5 and two left arrows from it points to the first and fifth row of the column titled SD."/>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44853" y="1688674"/>
            <a:ext cx="8435245" cy="327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243114" y="5334000"/>
                <a:ext cx="8610600" cy="718458"/>
              </a:xfrm>
            </p:spPr>
            <p:txBody>
              <a:bodyPr>
                <a:noAutofit/>
              </a:bodyPr>
              <a:lstStyle/>
              <a:p>
                <a:pPr marL="0" indent="0">
                  <a:buNone/>
                </a:pPr>
                <a:r>
                  <a:rPr lang="en-US" dirty="0"/>
                  <a:t>Note: the line doesn’t fit </a:t>
                </a:r>
                <a14:m>
                  <m:oMath xmlns:m="http://schemas.openxmlformats.org/officeDocument/2006/math">
                    <m:r>
                      <m:rPr>
                        <m:sty m:val="p"/>
                      </m:rPr>
                      <a:rPr lang="en-US">
                        <a:latin typeface="Cambria Math" panose="02040503050406030204" pitchFamily="18" charset="0"/>
                      </a:rPr>
                      <m:t>log</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𝑖</m:t>
                        </m:r>
                      </m:sub>
                    </m:sSub>
                    <m:r>
                      <a:rPr lang="en-US" i="1">
                        <a:latin typeface="Cambria Math" panose="02040503050406030204" pitchFamily="18" charset="0"/>
                      </a:rPr>
                      <m:t>)</m:t>
                    </m:r>
                  </m:oMath>
                </a14:m>
                <a:r>
                  <a:rPr lang="en-US" dirty="0"/>
                  <a:t> versus </a:t>
                </a:r>
                <a14:m>
                  <m:oMath xmlns:m="http://schemas.openxmlformats.org/officeDocument/2006/math">
                    <m:r>
                      <m:rPr>
                        <m:sty m:val="p"/>
                      </m:rPr>
                      <a:rPr lang="en-US">
                        <a:latin typeface="Cambria Math" panose="02040503050406030204" pitchFamily="18" charset="0"/>
                      </a:rPr>
                      <m:t>log</m:t>
                    </m:r>
                    <m:r>
                      <a:rPr lang="en-US" i="1">
                        <a:latin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sub>
                    </m:sSub>
                    <m:r>
                      <a:rPr lang="en-US" i="1">
                        <a:latin typeface="Cambria Math" panose="02040503050406030204" pitchFamily="18" charset="0"/>
                      </a:rPr>
                      <m:t>)</m:t>
                    </m:r>
                  </m:oMath>
                </a14:m>
                <a:r>
                  <a:rPr lang="en-US" dirty="0"/>
                  <a:t> very well</a:t>
                </a:r>
                <a:r>
                  <a:rPr lang="en-US" dirty="0" smtClean="0"/>
                  <a:t>.</a:t>
                </a:r>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243114" y="5334000"/>
                <a:ext cx="8610600" cy="718458"/>
              </a:xfrm>
              <a:blipFill rotWithShape="1">
                <a:blip r:embed="rId4"/>
                <a:stretch>
                  <a:fillRect l="-1275" t="-7627"/>
                </a:stretch>
              </a:blipFill>
            </p:spPr>
            <p:txBody>
              <a:bodyPr/>
              <a:lstStyle/>
              <a:p>
                <a:r>
                  <a:rPr lang="en-US">
                    <a:noFill/>
                  </a:rPr>
                  <a:t> </a:t>
                </a:r>
              </a:p>
            </p:txBody>
          </p:sp>
        </mc:Fallback>
      </mc:AlternateContent>
    </p:spTree>
    <p:extLst>
      <p:ext uri="{BB962C8B-B14F-4D97-AF65-F5344CB8AC3E}">
        <p14:creationId xmlns:p14="http://schemas.microsoft.com/office/powerpoint/2010/main" val="2086581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5.6 </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Transforming the response for </a:t>
            </a:r>
            <a:r>
              <a:rPr lang="en-US" altLang="en-US" dirty="0" smtClean="0">
                <a:sym typeface="Symbol" panose="05050102010706020507" pitchFamily="18" charset="2"/>
              </a:rPr>
              <a:t>ANOVA</a:t>
            </a:r>
          </a:p>
          <a:p>
            <a:pPr marL="452437" lvl="1" indent="0">
              <a:spcBef>
                <a:spcPts val="600"/>
              </a:spcBef>
              <a:buNone/>
            </a:pPr>
            <a:r>
              <a:rPr lang="en-US" altLang="en-US" dirty="0" smtClean="0">
                <a:sym typeface="Symbol" panose="05050102010706020507" pitchFamily="18" charset="2"/>
              </a:rPr>
              <a:t>Checking </a:t>
            </a:r>
            <a:r>
              <a:rPr lang="en-US" altLang="en-US" dirty="0" smtClean="0">
                <a:sym typeface="Symbol" panose="05050102010706020507" pitchFamily="18" charset="2"/>
              </a:rPr>
              <a:t>conditions</a:t>
            </a:r>
          </a:p>
          <a:p>
            <a:pPr marL="452437" lvl="1" indent="0">
              <a:spcBef>
                <a:spcPts val="600"/>
              </a:spcBef>
              <a:buNone/>
            </a:pPr>
            <a:r>
              <a:rPr lang="en-US" altLang="en-US" dirty="0" smtClean="0">
                <a:sym typeface="Symbol" panose="05050102010706020507" pitchFamily="18" charset="2"/>
              </a:rPr>
              <a:t>Diagnostic </a:t>
            </a:r>
            <a:r>
              <a:rPr lang="en-US" altLang="en-US" dirty="0">
                <a:sym typeface="Symbol" panose="05050102010706020507" pitchFamily="18" charset="2"/>
              </a:rPr>
              <a:t>plot for spread to suggest </a:t>
            </a:r>
            <a:r>
              <a:rPr lang="en-US" altLang="en-US" dirty="0" smtClean="0">
                <a:sym typeface="Symbol" panose="05050102010706020507" pitchFamily="18" charset="2"/>
              </a:rPr>
              <a:t>transformation</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Box </a:t>
            </a:r>
            <a:r>
              <a:rPr lang="en-US" dirty="0" smtClean="0"/>
              <a:t>Areas (1 of 3)</a:t>
            </a:r>
            <a:endParaRPr lang="en-US" dirty="0"/>
          </a:p>
        </p:txBody>
      </p:sp>
      <p:sp>
        <p:nvSpPr>
          <p:cNvPr id="4" name="Text Placeholder 3"/>
          <p:cNvSpPr>
            <a:spLocks noGrp="1"/>
          </p:cNvSpPr>
          <p:nvPr>
            <p:ph type="body" sz="quarter" idx="10"/>
          </p:nvPr>
        </p:nvSpPr>
        <p:spPr>
          <a:xfrm>
            <a:off x="313499" y="1418841"/>
            <a:ext cx="8220901" cy="2086359"/>
          </a:xfrm>
        </p:spPr>
        <p:txBody>
          <a:bodyPr>
            <a:noAutofit/>
          </a:bodyPr>
          <a:lstStyle/>
          <a:p>
            <a:pPr marL="0" indent="0">
              <a:buNone/>
            </a:pPr>
            <a:r>
              <a:rPr lang="en-US" dirty="0"/>
              <a:t>Data: Boxes.csv</a:t>
            </a:r>
          </a:p>
          <a:p>
            <a:pPr marL="0" indent="0">
              <a:buNone/>
            </a:pPr>
            <a:r>
              <a:rPr lang="en-US" dirty="0"/>
              <a:t>20 boxes for each Width of 1, 4, 10, 12</a:t>
            </a:r>
          </a:p>
          <a:p>
            <a:pPr marL="0" indent="0">
              <a:spcBef>
                <a:spcPts val="600"/>
              </a:spcBef>
              <a:buNone/>
            </a:pPr>
            <a:r>
              <a:rPr lang="en-US" dirty="0"/>
              <a:t>Random Length between 1 and 20 for each box</a:t>
            </a:r>
          </a:p>
          <a:p>
            <a:pPr marL="0" indent="0">
              <a:spcBef>
                <a:spcPts val="600"/>
              </a:spcBef>
              <a:buNone/>
            </a:pPr>
            <a:r>
              <a:rPr lang="en-US" dirty="0"/>
              <a:t>Area = Length × Width</a:t>
            </a:r>
          </a:p>
        </p:txBody>
      </p:sp>
      <p:pic>
        <p:nvPicPr>
          <p:cNvPr id="9" name="Picture 2" descr="A set of command lines and a table with 4 rows and 4 columns with headers that read, Width, n, mean, and s d.&#10;The command lines read, prompt, box stats equals fav stats (Area tilde Width, data equals Boxes)&#10;Prompt, box stats [c (“Width”, “n”, “mean”, “s d”)]&#10;The data from the table are as follows:&#10;Row 1. Width: 1; n: 20; mean: 11.5; s d: 6.286996&#10;Row 2. Width: 4; n; 20; mean: 47.8; s d: 23.087021&#10;Row 3. Width: 10; n: 20; mean: 83.0; s d: 53.123491&#10;Row 4. Width: 20; n: 20; mean: 207.0; s d: 105.086431&#10;Text beside the table reads, Big differences in S i and two left arrows from it points to the s d value that is in the first row and the fourth row. "/>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886382" y="3620726"/>
            <a:ext cx="7628108" cy="2498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Box </a:t>
            </a:r>
            <a:r>
              <a:rPr lang="en-US" dirty="0" smtClean="0"/>
              <a:t>Areas (2 of 3)</a:t>
            </a:r>
            <a:endParaRPr lang="en-US" dirty="0"/>
          </a:p>
        </p:txBody>
      </p:sp>
      <p:pic>
        <p:nvPicPr>
          <p:cNvPr id="9" name="Picture 2" descr="A command line reads prompt, box plot (Area tilde Width, data equals Boxes, y lab equals “Area”, x lab equals “Width”)"/>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60565" y="1799238"/>
            <a:ext cx="8847705" cy="334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descr="Four boxplots show data relating to Width associated with Area. The horizontal axis is labeled width and shows four box plots labeled 1, 4, 10, and 20. The vertical axis is labeled area and goes from 0 to 350 in increments of 50. The box plot labeled 1 has whiskers that start at 0 and end at 25. The boxes start at 5 and end at 24. A line divides the two boxes at 10. The box plot labeled four has whiskers that start at 10 and end at 70. The boxes start at 10 and end at 60. A line divides the two boxes at 55. The box plot labeled 10 has whiskers that start at 30 and end at 180. The boxes start at 45 and end 110. A line divides the boxes at 90The box plot labeled 20 has whiskers that start at 40 and end at 340. The boxes start at 150 and end at 260. A line divides the two boxes at 200. Text above the box plots reads: Big difference in S i and the three downward arrows from it points to first, second and fourth box plots."/>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906329" y="2247583"/>
            <a:ext cx="4750826" cy="4031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6609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Diagnostic Plot for Addressing Unequal Variability</a:t>
            </a:r>
          </a:p>
        </p:txBody>
      </p:sp>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243114" y="1415142"/>
                <a:ext cx="8610600" cy="2623458"/>
              </a:xfrm>
            </p:spPr>
            <p:txBody>
              <a:bodyPr>
                <a:noAutofit/>
              </a:bodyPr>
              <a:lstStyle/>
              <a:p>
                <a:r>
                  <a:rPr lang="en-US" dirty="0"/>
                  <a:t>Compute group means (</a:t>
                </a:r>
                <a14:m>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sub>
                    </m:sSub>
                  </m:oMath>
                </a14:m>
                <a:r>
                  <a:rPr lang="en-US" dirty="0"/>
                  <a:t>) and  SD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𝑖</m:t>
                        </m:r>
                      </m:sub>
                    </m:sSub>
                  </m:oMath>
                </a14:m>
                <a:r>
                  <a:rPr lang="en-US" dirty="0"/>
                  <a:t>)</a:t>
                </a:r>
              </a:p>
              <a:p>
                <a:r>
                  <a:rPr lang="en-US" dirty="0"/>
                  <a:t>Plot </a:t>
                </a:r>
                <a14:m>
                  <m:oMath xmlns:m="http://schemas.openxmlformats.org/officeDocument/2006/math">
                    <m:r>
                      <m:rPr>
                        <m:sty m:val="p"/>
                      </m:rPr>
                      <a:rPr lang="en-US">
                        <a:latin typeface="Cambria Math" panose="02040503050406030204" pitchFamily="18" charset="0"/>
                      </a:rPr>
                      <m:t>log</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𝑠</m:t>
                        </m:r>
                      </m:e>
                      <m:sub>
                        <m:r>
                          <a:rPr lang="en-US" i="1">
                            <a:latin typeface="Cambria Math" panose="02040503050406030204" pitchFamily="18" charset="0"/>
                          </a:rPr>
                          <m:t>𝑖</m:t>
                        </m:r>
                      </m:sub>
                    </m:sSub>
                    <m:r>
                      <a:rPr lang="en-US" i="1">
                        <a:latin typeface="Cambria Math" panose="02040503050406030204" pitchFamily="18" charset="0"/>
                      </a:rPr>
                      <m:t>)</m:t>
                    </m:r>
                  </m:oMath>
                </a14:m>
                <a:r>
                  <a:rPr lang="en-US" dirty="0"/>
                  <a:t> versus </a:t>
                </a:r>
                <a14:m>
                  <m:oMath xmlns:m="http://schemas.openxmlformats.org/officeDocument/2006/math">
                    <m:r>
                      <m:rPr>
                        <m:sty m:val="p"/>
                      </m:rPr>
                      <a:rPr lang="en-US">
                        <a:latin typeface="Cambria Math" panose="02040503050406030204" pitchFamily="18" charset="0"/>
                      </a:rPr>
                      <m:t>log</m:t>
                    </m:r>
                    <m:r>
                      <a:rPr lang="en-US" i="1">
                        <a:latin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sub>
                    </m:sSub>
                  </m:oMath>
                </a14:m>
                <a:r>
                  <a:rPr lang="en-US" dirty="0"/>
                  <a:t>)</a:t>
                </a:r>
              </a:p>
              <a:p>
                <a:r>
                  <a:rPr lang="en-US" dirty="0"/>
                  <a:t>Fit a line to the scatterplot, find the slope</a:t>
                </a:r>
              </a:p>
              <a:p>
                <a:r>
                  <a:rPr lang="en-US" dirty="0"/>
                  <a:t>Try a transformation of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𝑌</m:t>
                        </m:r>
                      </m:e>
                      <m:sup>
                        <m:r>
                          <a:rPr lang="en-US" i="1">
                            <a:latin typeface="Cambria Math" panose="02040503050406030204" pitchFamily="18" charset="0"/>
                          </a:rPr>
                          <m:t>𝑝</m:t>
                        </m:r>
                      </m:sup>
                    </m:sSup>
                  </m:oMath>
                </a14:m>
                <a:r>
                  <a:rPr lang="en-US" dirty="0"/>
                  <a:t>, where </a:t>
                </a:r>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=1−</m:t>
                    </m:r>
                    <m:r>
                      <a:rPr lang="en-US" i="1">
                        <a:latin typeface="Cambria Math" panose="02040503050406030204" pitchFamily="18" charset="0"/>
                      </a:rPr>
                      <m:t>𝑠𝑙𝑜𝑝𝑒</m:t>
                    </m:r>
                  </m:oMath>
                </a14:m>
                <a:r>
                  <a:rPr lang="en-US" dirty="0" smtClean="0"/>
                  <a:t>   [</a:t>
                </a:r>
                <a:r>
                  <a:rPr lang="en-US" dirty="0"/>
                  <a:t>Note: </a:t>
                </a:r>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=0⇒</m:t>
                    </m:r>
                    <m:r>
                      <m:rPr>
                        <m:sty m:val="p"/>
                      </m:rPr>
                      <a:rPr lang="en-US">
                        <a:latin typeface="Cambria Math" panose="02040503050406030204" pitchFamily="18" charset="0"/>
                        <a:ea typeface="Cambria Math" panose="02040503050406030204" pitchFamily="18" charset="0"/>
                      </a:rPr>
                      <m:t>log</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𝑌</m:t>
                    </m:r>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m:t>
                    </m:r>
                  </m:oMath>
                </a14:m>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243114" y="1415142"/>
                <a:ext cx="8610600" cy="2623458"/>
              </a:xfrm>
              <a:blipFill rotWithShape="1">
                <a:blip r:embed="rId3"/>
                <a:stretch>
                  <a:fillRect l="-1133" t="-2088"/>
                </a:stretch>
              </a:blipFill>
            </p:spPr>
            <p:txBody>
              <a:bodyPr/>
              <a:lstStyle/>
              <a:p>
                <a:r>
                  <a:rPr lang="en-US">
                    <a:noFill/>
                  </a:rPr>
                  <a:t> </a:t>
                </a:r>
              </a:p>
            </p:txBody>
          </p:sp>
        </mc:Fallback>
      </mc:AlternateContent>
      <p:pic>
        <p:nvPicPr>
          <p:cNvPr id="17" name="Picture 2" descr="A table with 5 rows and 4 columns and column headers, from left to right as follows: p equals exponent equals 1 minus slope, Transformation, and Response. The data presented in the table is as follows:&#10;Row 1. Slope: negative 1. p equals exponent equals 1 minus slope: 2. Transformation: square. Response: Y squared.&#10;Row 2. Slope: 0. p equals exponent equals 1 minus slope: 1. Transformation: no change. Response: Y.&#10;Row 3. slope: 0.5. p equals exponent equals 1 minus slope: 0.5. Transformation: square root. Response: square root of Y.&#10;Row 4. Slope: 1. p equals exponent equals 1 minus slope: 0. Transformation: logarithm. Response: log of y.&#10;Row 5: slope: 2. p equals exponent equals 1 minus slope: negative 1. Transformation: reciprocal. Response: 1 over Y."/>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1020722" y="3973522"/>
            <a:ext cx="7073980" cy="2204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945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Diagnostic Plot for </a:t>
            </a:r>
            <a:r>
              <a:rPr lang="en-US" dirty="0" smtClean="0"/>
              <a:t>Boxes (Area </a:t>
            </a:r>
            <a:r>
              <a:rPr lang="en-US" dirty="0"/>
              <a:t>by Width)</a:t>
            </a:r>
          </a:p>
        </p:txBody>
      </p:sp>
      <p:pic>
        <p:nvPicPr>
          <p:cNvPr id="8" name="Picture 2" descr="A diagnostic plot plots log of S i on the horizontal axis and log of group mean on the vertical axis. A line starts at (0, 0) and ends at (5.5, 5.0). Four dots are plotted in the graph at approximately (2.4, 1.8), (3.9, 3.1), (4.5, 4.0), and (5.5, 4.6). Text at the top of the graph reads: exponent equals 1 minus 0.996 approximately equals 0. Text at the bottom of the graph reads: try a log transformation. The text that is above the line reads: slope equals 0.996."/>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427572" y="1385623"/>
            <a:ext cx="6222180" cy="4804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6188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Log(Area) versus Width</a:t>
            </a:r>
          </a:p>
        </p:txBody>
      </p:sp>
      <p:pic>
        <p:nvPicPr>
          <p:cNvPr id="6" name="Picture 2" descr="A set of command lines and a table with 4 rows and 4 columns with headers that read Width, n, mean, and s d.&#10;The command lines read as follows: prompt, box stats equals fav stats (log (Area) tilde width, data equals Boxes)&#10;Prompt, box stats [c (“width”, “n”, “mean”, “s d”)]&#10;The data from the table are as follows:&#10;Row 1. Width: 1; n: 20; mean: 2.181724; s d: 0.9020433&#10;Row 2. Width: 4; n: 20; mean: 3.676403; s d: 0.7564733&#10;Row 3. Width: 10; n: 20; mean: 4.185353; s d: 0.7586526&#10;Row 4: Width: 20; n: 20; mean: 5.128239; s d: 0.7738481&#10;Text beside the table reads, More similar S i and two left arrows from it points to the s d value that is at the first and the fourth columns. "/>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39819" y="2724590"/>
            <a:ext cx="8318582" cy="2549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4821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Box </a:t>
            </a:r>
            <a:r>
              <a:rPr lang="en-US" dirty="0" smtClean="0"/>
              <a:t>Areas (3 of 3)</a:t>
            </a:r>
            <a:endParaRPr lang="en-US" dirty="0"/>
          </a:p>
        </p:txBody>
      </p:sp>
      <p:pic>
        <p:nvPicPr>
          <p:cNvPr id="7" name="Picture 2" descr="A command line reads, box plot (log (Area) tilde Width, data equals Boxes, y lab equals “log (Area)”, x lab equals “Width”)."/>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98048" y="1530948"/>
            <a:ext cx="8648665" cy="302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Four boxplots depict show data relating to Width associated with log of Area. The horizontal axis is labeled width and shows four box plots labeled 1, 4, 10, and 20. The vertical axis is labeled log of area and goes from 0 to 6 in increments of 1. The box plot labeled 1 has whiskers that start at 1 and end at 3.1, boxes that start at 1.9 and end at 2.9, and a line dividing the boxes at 2.5. A single point is plotted at 0. The box plot labeled 4 shows has whiskers that start at 2.6 and end at 4.3, boxes that start at 3.3 and end at 4.1, and a line dividing the two boxes at 4.1. A single point is plotted at 1.2. The box plot labeled 10 has whiskers that start at 2.3 and end at 5.2, boxes that start at 3.7 and end at 4.7, and a line dividing the boxes at 4.5. The box plot labeled 20 has whiskers that start at 4.1 and end at 5.8, boxes that start at 5 and end at 5.7, and a line dividing the boxes at 5.2. Two points are plotted at 3 and 3.8. Text at the bottom right corner reads: More similar s i."/>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805856" y="2009303"/>
            <a:ext cx="5212223" cy="4261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8166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does the log transformation work for Boxes? </a:t>
            </a:r>
          </a:p>
        </p:txBody>
      </p:sp>
      <mc:AlternateContent xmlns:mc="http://schemas.openxmlformats.org/markup-compatibility/2006">
        <mc:Choice xmlns:a14="http://schemas.microsoft.com/office/drawing/2010/main" Requires="a14">
          <p:sp>
            <p:nvSpPr>
              <p:cNvPr id="5" name="Content Placeholder 4"/>
              <p:cNvSpPr>
                <a:spLocks noGrp="1"/>
              </p:cNvSpPr>
              <p:nvPr>
                <p:ph idx="1"/>
              </p:nvPr>
            </p:nvSpPr>
            <p:spPr>
              <a:xfrm>
                <a:off x="243114" y="1643742"/>
                <a:ext cx="8610600" cy="718458"/>
              </a:xfrm>
            </p:spPr>
            <p:txBody>
              <a:bodyPr>
                <a:noAutofit/>
              </a:bodyPr>
              <a:lstStyle/>
              <a:p>
                <a:pPr marL="0" indent="0">
                  <a:buNone/>
                </a:pPr>
                <a14:m>
                  <m:oMathPara xmlns:m="http://schemas.openxmlformats.org/officeDocument/2006/math">
                    <m:oMathParaPr>
                      <m:jc m:val="center"/>
                    </m:oMathParaPr>
                    <m:oMath xmlns:m="http://schemas.openxmlformats.org/officeDocument/2006/math">
                      <m:r>
                        <a:rPr lang="en-US" i="1">
                          <a:latin typeface="Cambria Math" panose="02040503050406030204" pitchFamily="18" charset="0"/>
                        </a:rPr>
                        <m:t>𝐴𝑟𝑒𝑎</m:t>
                      </m:r>
                      <m:r>
                        <a:rPr lang="en-US" i="1">
                          <a:latin typeface="Cambria Math" panose="02040503050406030204" pitchFamily="18" charset="0"/>
                        </a:rPr>
                        <m:t>=</m:t>
                      </m:r>
                      <m:r>
                        <a:rPr lang="en-US" i="1">
                          <a:latin typeface="Cambria Math" panose="02040503050406030204" pitchFamily="18" charset="0"/>
                        </a:rPr>
                        <m:t>𝑊𝑖𝑑𝑡h</m:t>
                      </m:r>
                      <m:r>
                        <a:rPr lang="en-US" i="1">
                          <a:latin typeface="Cambria Math" panose="02040503050406030204" pitchFamily="18" charset="0"/>
                        </a:rPr>
                        <m:t> ×</m:t>
                      </m:r>
                      <m:r>
                        <a:rPr lang="en-US" i="1">
                          <a:latin typeface="Cambria Math" panose="02040503050406030204" pitchFamily="18" charset="0"/>
                          <a:ea typeface="Cambria Math" panose="02040503050406030204" pitchFamily="18" charset="0"/>
                        </a:rPr>
                        <m:t>𝐿𝑒𝑛𝑔𝑡h</m:t>
                      </m:r>
                    </m:oMath>
                  </m:oMathPara>
                </a14:m>
                <a:endParaRPr lang="en-US" dirty="0"/>
              </a:p>
            </p:txBody>
          </p:sp>
        </mc:Choice>
        <mc:Fallback>
          <p:sp>
            <p:nvSpPr>
              <p:cNvPr id="5" name="Content Placeholder 4"/>
              <p:cNvSpPr>
                <a:spLocks noGrp="1" noRot="1" noChangeAspect="1" noMove="1" noResize="1" noEditPoints="1" noAdjustHandles="1" noChangeArrowheads="1" noChangeShapeType="1" noTextEdit="1"/>
              </p:cNvSpPr>
              <p:nvPr>
                <p:ph idx="1"/>
              </p:nvPr>
            </p:nvSpPr>
            <p:spPr>
              <a:xfrm>
                <a:off x="243114" y="1643742"/>
                <a:ext cx="8610600" cy="718458"/>
              </a:xfrm>
              <a:blipFill rotWithShape="0">
                <a:blip r:embed="rId3"/>
                <a:stretch>
                  <a:fillRect/>
                </a:stretch>
              </a:blipFill>
            </p:spPr>
            <p:txBody>
              <a:bodyPr/>
              <a:lstStyle/>
              <a:p>
                <a:r>
                  <a:rPr lang="en-US">
                    <a:noFill/>
                  </a:rPr>
                  <a:t> </a:t>
                </a:r>
              </a:p>
            </p:txBody>
          </p:sp>
        </mc:Fallback>
      </mc:AlternateContent>
      <p:pic>
        <p:nvPicPr>
          <p:cNvPr id="7" name="Picture 2" descr="The equation log of Area equals log of Width plus log of Length is labeled. Response points to log of Area, constant for each group points to log of of width, and random points to log of length."/>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370343" y="2524400"/>
            <a:ext cx="8357701" cy="3403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1047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2439</TotalTime>
  <Words>225</Words>
  <Application>Microsoft Office PowerPoint</Application>
  <PresentationFormat>On-screen Show (4:3)</PresentationFormat>
  <Paragraphs>67</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5.6</vt:lpstr>
      <vt:lpstr>Section 5.6 </vt:lpstr>
      <vt:lpstr>Example: Box Areas (1 of 3)</vt:lpstr>
      <vt:lpstr>Example: Box Areas (2 of 3)</vt:lpstr>
      <vt:lpstr>Diagnostic Plot for Addressing Unequal Variability</vt:lpstr>
      <vt:lpstr>Diagnostic Plot for Boxes (Area by Width)</vt:lpstr>
      <vt:lpstr>Log(Area) versus Width</vt:lpstr>
      <vt:lpstr>Example: Box Areas (3 of 3)</vt:lpstr>
      <vt:lpstr>Why does the log transformation work for Boxes? </vt:lpstr>
      <vt:lpstr>Why does the log transformation work for Boxes?</vt:lpstr>
      <vt:lpstr>Example: Five Students (with FourExams data)</vt:lpstr>
      <vt:lpstr>Diagnostic Plot: Grade by Student</vt:lpstr>
      <vt:lpstr>Grade2 versus Student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5.6</dc:title>
  <dc:creator>Canon</dc:creator>
  <cp:lastModifiedBy>Newton, Andy</cp:lastModifiedBy>
  <cp:revision>604</cp:revision>
  <dcterms:created xsi:type="dcterms:W3CDTF">2015-10-23T14:29:37Z</dcterms:created>
  <dcterms:modified xsi:type="dcterms:W3CDTF">2018-08-30T15:15:50Z</dcterms:modified>
</cp:coreProperties>
</file>